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5143500" cx="9144000"/>
  <p:notesSz cx="6858000" cy="9144000"/>
  <p:embeddedFontLst>
    <p:embeddedFont>
      <p:font typeface="Bebas Neue"/>
      <p:regular r:id="rId60"/>
    </p:embeddedFont>
    <p:embeddedFont>
      <p:font typeface="Della Respira"/>
      <p:regular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1" Type="http://schemas.openxmlformats.org/officeDocument/2006/relationships/font" Target="fonts/DellaRespira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BebasNeue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d2f88209c_0_12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4d2f88209c_0_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4d2f88209c_0_13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4d2f88209c_0_1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4d2f88209c_0_13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4d2f88209c_0_1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d2f88209c_0_13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4d2f88209c_0_1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4d2f88209c_0_13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4d2f88209c_0_1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4d2f88209c_0_13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4d2f88209c_0_1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4d2f88209c_0_13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4d2f88209c_0_1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4d2f88209c_0_13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4d2f88209c_0_1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4d2f88209c_0_13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4d2f88209c_0_1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4d2f88209c_0_13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4d2f88209c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4d2f88209c_0_14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4d2f88209c_0_1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53976d09a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53976d09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4d2f88209c_0_14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4d2f88209c_0_1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4d2f88209c_0_14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4d2f88209c_0_1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4d2f88209c_0_14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4d2f88209c_0_1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4d2f88209c_0_14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4d2f88209c_0_1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4d2f88209c_0_14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4d2f88209c_0_1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4d2f88209c_0_14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4d2f88209c_0_1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4d2f88209c_0_14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4d2f88209c_0_1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4d2f88209c_0_14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4d2f88209c_0_1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4d2f88209c_0_14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4d2f88209c_0_1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4d2f88209c_0_25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4d2f88209c_0_2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53976d09a2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53976d09a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4d2f88209c_0_25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4d2f88209c_0_2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4d2f88209c_0_25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4d2f88209c_0_2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4d2f88209c_0_25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4d2f88209c_0_2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4d2f88209c_0_25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4d2f88209c_0_2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4d2f88209c_0_25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4d2f88209c_0_2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4d2f88209c_0_25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4d2f88209c_0_2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4d2f88209c_0_25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4d2f88209c_0_2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4d2f88209c_0_25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4d2f88209c_0_2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4d2f88209c_0_24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4d2f88209c_0_2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4d2f88209c_0_25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4d2f88209c_0_2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d2f88209c_0_12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4d2f88209c_0_1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4d2f88209c_0_25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4d2f88209c_0_2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4d2f88209c_0_25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4d2f88209c_0_2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4d2f88209c_0_25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4d2f88209c_0_2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4d2f88209c_0_25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4d2f88209c_0_2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4d2f88209c_0_25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4d2f88209c_0_2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d2f88209c_0_25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d2f88209c_0_2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4d2f88209c_0_25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4d2f88209c_0_2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4d2f88209c_0_25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4d2f88209c_0_2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4d2f88209c_0_25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4d2f88209c_0_2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4d2f88209c_0_14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4d2f88209c_0_1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d2f88209c_0_13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4d2f88209c_0_1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4d2f88209c_0_26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4d2f88209c_0_2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4d2f88209c_0_25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4d2f88209c_0_2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4d2f88209c_0_26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4d2f88209c_0_2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4d2f88209c_0_14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4d2f88209c_0_1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4d2f88209c_0_13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4d2f88209c_0_1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4d2f88209c_0_13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4d2f88209c_0_1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d2f88209c_0_13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4d2f88209c_0_1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4d2f88209c_0_13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4d2f88209c_0_1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slide" Target="/ppt/slides/slide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slide" Target="/ppt/slides/slide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blurRad="0" dir="0" dist="0" endA="0" endPos="60000" fadeDir="5400012" kx="0" rotWithShape="0" algn="bl" stA="25000" stPos="0" sy="-100000" ky="0"/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blurRad="0" dir="0" dist="0" endA="0" endPos="47000" fadeDir="5400012" kx="0" rotWithShape="0" algn="bl" stA="35000" stPos="0" sy="-100000" ky="0"/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148" name="Google Shape;148;p15"/>
          <p:cNvSpPr txBox="1"/>
          <p:nvPr>
            <p:ph idx="1" type="subTitle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6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51" name="Google Shape;151;p16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204" name="adj1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54" name="Google Shape;154;p16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55" name="Google Shape;155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58" name="Google Shape;158;p1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204" name="adj1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" name="Google Shape;160;p17"/>
          <p:cNvSpPr txBox="1"/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62" name="Google Shape;162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65" name="Google Shape;165;p1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204" name="adj1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 txBox="1"/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022537" y="1475825"/>
            <a:ext cx="3316800" cy="268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69" name="Google Shape;169;p18"/>
          <p:cNvSpPr txBox="1"/>
          <p:nvPr>
            <p:ph idx="2" type="body"/>
          </p:nvPr>
        </p:nvSpPr>
        <p:spPr>
          <a:xfrm>
            <a:off x="4804636" y="1475825"/>
            <a:ext cx="3316800" cy="268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0" name="Google Shape;170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73" name="Google Shape;173;p19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204" name="adj1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19"/>
          <p:cNvSpPr txBox="1"/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77" name="Google Shape;177;p19"/>
          <p:cNvSpPr txBox="1"/>
          <p:nvPr>
            <p:ph idx="2" type="body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78" name="Google Shape;178;p19"/>
          <p:cNvSpPr txBox="1"/>
          <p:nvPr>
            <p:ph idx="3" type="body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79" name="Google Shape;179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0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82" name="Google Shape;182;p2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204" name="adj1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20"/>
          <p:cNvSpPr txBox="1"/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OPARTY Panel">
  <p:cSld name="TITLE_ONLY_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/>
          <p:nvPr/>
        </p:nvSpPr>
        <p:spPr>
          <a:xfrm>
            <a:off x="485311" y="484852"/>
            <a:ext cx="8177400" cy="418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"/>
          <p:cNvSpPr txBox="1"/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/>
        </p:txBody>
      </p:sp>
      <p:grpSp>
        <p:nvGrpSpPr>
          <p:cNvPr id="189" name="Google Shape;189;p21"/>
          <p:cNvGrpSpPr/>
          <p:nvPr/>
        </p:nvGrpSpPr>
        <p:grpSpPr>
          <a:xfrm>
            <a:off x="572720" y="572673"/>
            <a:ext cx="1265690" cy="4018440"/>
            <a:chOff x="572700" y="572684"/>
            <a:chExt cx="1251300" cy="4018440"/>
          </a:xfrm>
        </p:grpSpPr>
        <p:sp>
          <p:nvSpPr>
            <p:cNvPr id="190" name="Google Shape;190;p21"/>
            <p:cNvSpPr/>
            <p:nvPr/>
          </p:nvSpPr>
          <p:spPr>
            <a:xfrm>
              <a:off x="572700" y="57268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572700" y="1317923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572700" y="1989598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572700" y="266127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572700" y="3332949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572700" y="4004625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" name="Google Shape;196;p21"/>
          <p:cNvGrpSpPr/>
          <p:nvPr/>
        </p:nvGrpSpPr>
        <p:grpSpPr>
          <a:xfrm>
            <a:off x="1917802" y="572673"/>
            <a:ext cx="1265690" cy="4018440"/>
            <a:chOff x="1922099" y="572684"/>
            <a:chExt cx="1251300" cy="4018440"/>
          </a:xfrm>
        </p:grpSpPr>
        <p:sp>
          <p:nvSpPr>
            <p:cNvPr id="197" name="Google Shape;197;p21"/>
            <p:cNvSpPr/>
            <p:nvPr/>
          </p:nvSpPr>
          <p:spPr>
            <a:xfrm>
              <a:off x="1922099" y="57268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1922099" y="1317923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1922099" y="1989598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1922099" y="266127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1922099" y="3332949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922099" y="4004625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21"/>
          <p:cNvGrpSpPr/>
          <p:nvPr/>
        </p:nvGrpSpPr>
        <p:grpSpPr>
          <a:xfrm>
            <a:off x="3262884" y="572673"/>
            <a:ext cx="1265690" cy="4018440"/>
            <a:chOff x="3271498" y="572684"/>
            <a:chExt cx="1251300" cy="4018440"/>
          </a:xfrm>
        </p:grpSpPr>
        <p:sp>
          <p:nvSpPr>
            <p:cNvPr id="204" name="Google Shape;204;p21"/>
            <p:cNvSpPr/>
            <p:nvPr/>
          </p:nvSpPr>
          <p:spPr>
            <a:xfrm>
              <a:off x="3271498" y="57268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3271498" y="1317923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3271498" y="1989598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3271498" y="266127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3271498" y="3332949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3271498" y="4004625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21"/>
          <p:cNvGrpSpPr/>
          <p:nvPr/>
        </p:nvGrpSpPr>
        <p:grpSpPr>
          <a:xfrm>
            <a:off x="4607967" y="572673"/>
            <a:ext cx="1265690" cy="4018440"/>
            <a:chOff x="4620897" y="572684"/>
            <a:chExt cx="1251300" cy="4018440"/>
          </a:xfrm>
        </p:grpSpPr>
        <p:sp>
          <p:nvSpPr>
            <p:cNvPr id="211" name="Google Shape;211;p21"/>
            <p:cNvSpPr/>
            <p:nvPr/>
          </p:nvSpPr>
          <p:spPr>
            <a:xfrm>
              <a:off x="4620897" y="57268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620897" y="1317923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620897" y="1989598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4620897" y="266127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4620897" y="3332949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4620897" y="4004625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21"/>
          <p:cNvGrpSpPr/>
          <p:nvPr/>
        </p:nvGrpSpPr>
        <p:grpSpPr>
          <a:xfrm>
            <a:off x="5953049" y="572673"/>
            <a:ext cx="1265690" cy="4018440"/>
            <a:chOff x="5970296" y="572684"/>
            <a:chExt cx="1251300" cy="4018440"/>
          </a:xfrm>
        </p:grpSpPr>
        <p:sp>
          <p:nvSpPr>
            <p:cNvPr id="218" name="Google Shape;218;p21"/>
            <p:cNvSpPr/>
            <p:nvPr/>
          </p:nvSpPr>
          <p:spPr>
            <a:xfrm>
              <a:off x="5970296" y="57268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5970296" y="1317923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5970296" y="1989598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5970296" y="266127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5970296" y="3332949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5970296" y="4004625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1"/>
          <p:cNvGrpSpPr/>
          <p:nvPr/>
        </p:nvGrpSpPr>
        <p:grpSpPr>
          <a:xfrm>
            <a:off x="7298131" y="572673"/>
            <a:ext cx="1265690" cy="4018440"/>
            <a:chOff x="7319696" y="572684"/>
            <a:chExt cx="1251300" cy="4018440"/>
          </a:xfrm>
        </p:grpSpPr>
        <p:sp>
          <p:nvSpPr>
            <p:cNvPr id="225" name="Google Shape;225;p21"/>
            <p:cNvSpPr/>
            <p:nvPr/>
          </p:nvSpPr>
          <p:spPr>
            <a:xfrm>
              <a:off x="7319696" y="57268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7319696" y="1317923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7319696" y="1989598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7319696" y="2661274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7319696" y="3332949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7319696" y="4004625"/>
              <a:ext cx="1251300" cy="5865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OPARTY Category">
  <p:cSld name="TITLE_ONLY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33" name="Google Shape;233;p2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194" name="adj1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22"/>
          <p:cNvSpPr txBox="1"/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b="1" sz="36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b="1" sz="36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b="1" sz="36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b="1" sz="36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b="1" sz="36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b="1" sz="36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b="1" sz="36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b="1" sz="36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b="1" sz="36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36" name="Google Shape;236;p22"/>
          <p:cNvSpPr txBox="1"/>
          <p:nvPr>
            <p:ph idx="1" type="subTitle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OPARTY Answer">
  <p:cSld name="TITLE_ONLY_1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3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39" name="Google Shape;239;p2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194" name="adj1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23"/>
          <p:cNvSpPr txBox="1"/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42" name="Google Shape;242;p23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43" name="Google Shape;243;p23">
            <a:hlinkClick action="ppaction://hlinksldjump" r:id="rId2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9553" name="adj1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OPARTY Answer (with category info)">
  <p:cSld name="TITLE_ONLY_1_1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4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46" name="Google Shape;246;p2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194" name="adj1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p24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b="1" sz="34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49" name="Google Shape;249;p24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00"/>
              </a:spcBef>
              <a:spcAft>
                <a:spcPts val="0"/>
              </a:spcAft>
              <a:buNone/>
              <a:defRPr b="0" sz="20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250" name="Google Shape;250;p24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51" name="Google Shape;251;p24">
            <a:hlinkClick action="ppaction://hlinksldjump" r:id="rId2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9553" name="adj1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5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54" name="Google Shape;254;p25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3000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fmla="val 204" name="adj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25"/>
          <p:cNvSpPr txBox="1"/>
          <p:nvPr>
            <p:ph idx="1" type="body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57" name="Google Shape;257;p2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52" name="Google Shape;52;p13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53" name="Google Shape;53;p13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rect b="b" l="l" r="r" t="t"/>
                <a:pathLst>
                  <a:path extrusionOk="0" h="1875707" w="1875707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13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rect b="b" l="l" r="r" t="t"/>
                <a:pathLst>
                  <a:path extrusionOk="0" h="94929" w="94929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13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rect b="b" l="l" r="r" t="t"/>
                <a:pathLst>
                  <a:path extrusionOk="0" h="1875707" w="1875707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rect b="b" l="l" r="r" t="t"/>
                <a:pathLst>
                  <a:path extrusionOk="0" h="94929" w="94929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13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59" name="Google Shape;59;p13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rect b="b" l="l" r="r" t="t"/>
                <a:pathLst>
                  <a:path extrusionOk="0" h="1875707" w="1875707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rect b="b" l="l" r="r" t="t"/>
                <a:pathLst>
                  <a:path extrusionOk="0" h="94929" w="94929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61;p13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62" name="Google Shape;62;p13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rect b="b" l="l" r="r" t="t"/>
                <a:pathLst>
                  <a:path extrusionOk="0" h="1875707" w="1875707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rect b="b" l="l" r="r" t="t"/>
                <a:pathLst>
                  <a:path extrusionOk="0" h="94929" w="94929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13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65" name="Google Shape;65;p13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rect b="b" l="l" r="r" t="t"/>
                <a:pathLst>
                  <a:path extrusionOk="0" h="1875707" w="1875707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rect b="b" l="l" r="r" t="t"/>
                <a:pathLst>
                  <a:path extrusionOk="0" h="94929" w="94929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68" name="Google Shape;68;p13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rect b="b" l="l" r="r" t="t"/>
                <a:pathLst>
                  <a:path extrusionOk="0" h="1875707" w="1875707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rect b="b" l="l" r="r" t="t"/>
                <a:pathLst>
                  <a:path extrusionOk="0" h="94929" w="94929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71" name="Google Shape;71;p13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rect b="b" l="l" r="r" t="t"/>
                <a:pathLst>
                  <a:path extrusionOk="0" h="1875707" w="1875707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rect b="b" l="l" r="r" t="t"/>
                <a:pathLst>
                  <a:path extrusionOk="0" h="94929" w="94929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74" name="Google Shape;74;p13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rect b="b" l="l" r="r" t="t"/>
                <a:pathLst>
                  <a:path extrusionOk="0" h="1875707" w="1875707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rect b="b" l="l" r="r" t="t"/>
                <a:pathLst>
                  <a:path extrusionOk="0" h="94929" w="94929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" name="Google Shape;76;p13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3"/>
          <p:cNvSpPr/>
          <p:nvPr/>
        </p:nvSpPr>
        <p:spPr>
          <a:xfrm>
            <a:off x="-25" y="3000500"/>
            <a:ext cx="9144047" cy="2139958"/>
          </a:xfrm>
          <a:custGeom>
            <a:rect b="b" l="l" r="r" t="t"/>
            <a:pathLst>
              <a:path extrusionOk="0" h="2641923" w="12192063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3"/>
          <p:cNvSpPr txBox="1"/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2700000" dist="38100">
              <a:schemeClr val="dk1">
                <a:alpha val="91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2" name="Google Shape;142;p13"/>
          <p:cNvSpPr txBox="1"/>
          <p:nvPr>
            <p:ph idx="1" type="body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2700000" dist="28575">
              <a:schemeClr val="dk1">
                <a:alpha val="91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b="1" sz="2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b="1" sz="2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b="1" sz="2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b="1" sz="2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b="1" sz="2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b="1" sz="2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b="1" sz="2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b="1" sz="2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b="1" sz="24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143" name="Google Shape;143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rtl="0" algn="ctr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rtl="0" algn="ctr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rtl="0" algn="ctr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rtl="0" algn="ctr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rtl="0" algn="ctr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rtl="0" algn="ctr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rtl="0" algn="ctr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rtl="0" algn="ctr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nmaahc.si.edu/juneteenth" TargetMode="External"/><Relationship Id="rId4" Type="http://schemas.openxmlformats.org/officeDocument/2006/relationships/image" Target="../media/image1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5.xml"/><Relationship Id="rId22" Type="http://schemas.openxmlformats.org/officeDocument/2006/relationships/slide" Target="/ppt/slides/slide37.xml"/><Relationship Id="rId21" Type="http://schemas.openxmlformats.org/officeDocument/2006/relationships/slide" Target="/ppt/slides/slide37.xml"/><Relationship Id="rId24" Type="http://schemas.openxmlformats.org/officeDocument/2006/relationships/slide" Target="/ppt/slides/slide41.xml"/><Relationship Id="rId23" Type="http://schemas.openxmlformats.org/officeDocument/2006/relationships/slide" Target="/ppt/slides/slide39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5.xml"/><Relationship Id="rId4" Type="http://schemas.openxmlformats.org/officeDocument/2006/relationships/slide" Target="/ppt/slides/slide7.xml"/><Relationship Id="rId9" Type="http://schemas.openxmlformats.org/officeDocument/2006/relationships/slide" Target="/ppt/slides/slide17.xml"/><Relationship Id="rId26" Type="http://schemas.openxmlformats.org/officeDocument/2006/relationships/slide" Target="/ppt/slides/slide47.xml"/><Relationship Id="rId25" Type="http://schemas.openxmlformats.org/officeDocument/2006/relationships/slide" Target="/ppt/slides/slide43.xml"/><Relationship Id="rId27" Type="http://schemas.openxmlformats.org/officeDocument/2006/relationships/slide" Target="/ppt/slides/slide49.xml"/><Relationship Id="rId5" Type="http://schemas.openxmlformats.org/officeDocument/2006/relationships/slide" Target="/ppt/slides/slide9.xml"/><Relationship Id="rId6" Type="http://schemas.openxmlformats.org/officeDocument/2006/relationships/slide" Target="/ppt/slides/slide11.xml"/><Relationship Id="rId7" Type="http://schemas.openxmlformats.org/officeDocument/2006/relationships/slide" Target="/ppt/slides/slide13.xml"/><Relationship Id="rId8" Type="http://schemas.openxmlformats.org/officeDocument/2006/relationships/slide" Target="/ppt/slides/slide15.xml"/><Relationship Id="rId11" Type="http://schemas.openxmlformats.org/officeDocument/2006/relationships/slide" Target="/ppt/slides/slide21.xml"/><Relationship Id="rId10" Type="http://schemas.openxmlformats.org/officeDocument/2006/relationships/slide" Target="/ppt/slides/slide19.xml"/><Relationship Id="rId13" Type="http://schemas.openxmlformats.org/officeDocument/2006/relationships/slide" Target="/ppt/slides/slide25.xml"/><Relationship Id="rId12" Type="http://schemas.openxmlformats.org/officeDocument/2006/relationships/slide" Target="/ppt/slides/slide23.xml"/><Relationship Id="rId15" Type="http://schemas.openxmlformats.org/officeDocument/2006/relationships/slide" Target="/ppt/slides/slide29.xml"/><Relationship Id="rId14" Type="http://schemas.openxmlformats.org/officeDocument/2006/relationships/slide" Target="/ppt/slides/slide27.xml"/><Relationship Id="rId17" Type="http://schemas.openxmlformats.org/officeDocument/2006/relationships/slide" Target="/ppt/slides/slide31.xml"/><Relationship Id="rId16" Type="http://schemas.openxmlformats.org/officeDocument/2006/relationships/slide" Target="/ppt/slides/slide31.xml"/><Relationship Id="rId19" Type="http://schemas.openxmlformats.org/officeDocument/2006/relationships/slide" Target="/ppt/slides/slide33.xml"/><Relationship Id="rId18" Type="http://schemas.openxmlformats.org/officeDocument/2006/relationships/slide" Target="/ppt/slides/slide31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type="ctrTitle"/>
          </p:nvPr>
        </p:nvSpPr>
        <p:spPr>
          <a:xfrm>
            <a:off x="685800" y="3456400"/>
            <a:ext cx="7787400" cy="16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Juneteenth </a:t>
            </a:r>
            <a:r>
              <a:rPr lang="en">
                <a:solidFill>
                  <a:schemeClr val="dk2"/>
                </a:solidFill>
              </a:rPr>
              <a:t>- </a:t>
            </a:r>
            <a:r>
              <a:rPr lang="en">
                <a:solidFill>
                  <a:schemeClr val="dk2"/>
                </a:solidFill>
              </a:rPr>
              <a:t>state voices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June 2023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7"/>
          <p:cNvSpPr txBox="1"/>
          <p:nvPr>
            <p:ph type="ctrTitle"/>
          </p:nvPr>
        </p:nvSpPr>
        <p:spPr>
          <a:xfrm>
            <a:off x="1565700" y="1672750"/>
            <a:ext cx="6012600" cy="16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600"/>
              <a:t>JEOPARDY!</a:t>
            </a:r>
            <a:endParaRPr b="1" sz="14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1866?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6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latin typeface="Trebuchet MS"/>
                <a:ea typeface="Trebuchet MS"/>
                <a:cs typeface="Trebuchet MS"/>
                <a:sym typeface="Trebuchet MS"/>
              </a:rPr>
              <a:t>Former slaves pooled $800 together through local churches to purchase 10 acres of land to create Emancipation Park to celebrate Juneteenth. </a:t>
            </a:r>
            <a:endParaRPr b="0" sz="3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56" name="Google Shape;356;p37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1870?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8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According to the 1860 census, this percentage of the population represented the approximate amount of slaves throughout the United States.</a:t>
            </a:r>
            <a:endParaRPr b="0" sz="3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368" name="Google Shape;368;p39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12%?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0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Dates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35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3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This is the name of the official announcement that was made to the slaves on Juneteenth.</a:t>
            </a:r>
            <a:endParaRPr b="0" sz="3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380" name="Google Shape;380;p41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Government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General Order #3?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2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Government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3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100">
                <a:latin typeface="Trebuchet MS"/>
                <a:ea typeface="Trebuchet MS"/>
                <a:cs typeface="Trebuchet MS"/>
                <a:sym typeface="Trebuchet MS"/>
              </a:rPr>
              <a:t>She introduced House Bill # 7232 which recognizes Juneteenth as a Federal Holiday.</a:t>
            </a:r>
            <a:endParaRPr b="0" sz="4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392" name="Google Shape;392;p43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Government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Who is 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Rep. Sheila Lee-Jackson 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4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Government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5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300">
                <a:latin typeface="Trebuchet MS"/>
                <a:ea typeface="Trebuchet MS"/>
                <a:cs typeface="Trebuchet MS"/>
                <a:sym typeface="Trebuchet MS"/>
              </a:rPr>
              <a:t>This U.S. President signed a bill to recognize Juneteenth as a federal holiday.</a:t>
            </a:r>
            <a:endParaRPr b="0" sz="4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404" name="Google Shape;404;p45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Government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/>
          <p:nvPr/>
        </p:nvSpPr>
        <p:spPr>
          <a:xfrm>
            <a:off x="728550" y="645300"/>
            <a:ext cx="7686900" cy="4033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8"/>
          <p:cNvSpPr txBox="1"/>
          <p:nvPr>
            <p:ph type="ctrTitle"/>
          </p:nvPr>
        </p:nvSpPr>
        <p:spPr>
          <a:xfrm>
            <a:off x="1028350" y="846700"/>
            <a:ext cx="4987800" cy="861600"/>
          </a:xfrm>
          <a:prstGeom prst="rect">
            <a:avLst/>
          </a:prstGeom>
          <a:effectLst>
            <a:outerShdw blurRad="28575" rotWithShape="0" algn="bl" dir="2700000" dist="38100">
              <a:schemeClr val="dk1">
                <a:alpha val="91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</a:t>
            </a:r>
            <a:r>
              <a:rPr lang="en"/>
              <a:t>Juneteenth</a:t>
            </a:r>
            <a:endParaRPr/>
          </a:p>
        </p:txBody>
      </p:sp>
      <p:sp>
        <p:nvSpPr>
          <p:cNvPr id="272" name="Google Shape;272;p28"/>
          <p:cNvSpPr txBox="1"/>
          <p:nvPr/>
        </p:nvSpPr>
        <p:spPr>
          <a:xfrm>
            <a:off x="1099275" y="1722625"/>
            <a:ext cx="64059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Two years after the Emancipation Proclamation was issued, General Order No. 3 was announced in Galveston, Texas on June 19, 1865 — finally enforcing the proclamation and freeing all remaining enslaved people in Texas. This day became known as Juneteenth, a celebration of Black freedom, independence, and culture.</a:t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Juneteenth became a federally recognized holiday in 2021, and now at least 28 states and Washington D.C. have recognized it as a public holiday. But recognizing Juneteenth is not enough — it must be paired with action. </a:t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Who is President 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Joseph Robinette Biden?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6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Government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This state was the first to recognize Juneteenth as a state holiday.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7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Government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8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Texas?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8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Government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This document legally freed enslaved Black people in America.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9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Government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0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the 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Emancipation Proclamation?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50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Government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1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500">
                <a:latin typeface="Trebuchet MS"/>
                <a:ea typeface="Trebuchet MS"/>
                <a:cs typeface="Trebuchet MS"/>
                <a:sym typeface="Trebuchet MS"/>
              </a:rPr>
              <a:t>This U.S. President played a pivotal role in ending slavery in America.</a:t>
            </a:r>
            <a:endParaRPr b="0" sz="4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440" name="Google Shape;440;p51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individual</a:t>
            </a:r>
            <a:r>
              <a:rPr lang="en"/>
              <a:t>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2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Who is Abraham Lincoln?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2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Individual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3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The largest Juneteenth celebration held here.</a:t>
            </a:r>
            <a:endParaRPr/>
          </a:p>
        </p:txBody>
      </p:sp>
      <p:sp>
        <p:nvSpPr>
          <p:cNvPr id="452" name="Google Shape;452;p53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Individual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4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Booker T. Washington Park?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4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Individual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5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100">
                <a:latin typeface="Trebuchet MS"/>
                <a:ea typeface="Trebuchet MS"/>
                <a:cs typeface="Trebuchet MS"/>
                <a:sym typeface="Trebuchet MS"/>
              </a:rPr>
              <a:t>This individual led the efforts to make Juneteenth an official holiday in the state of Texas.</a:t>
            </a:r>
            <a:endParaRPr b="0" sz="4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464" name="Google Shape;464;p55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Individual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/>
          <p:nvPr/>
        </p:nvSpPr>
        <p:spPr>
          <a:xfrm>
            <a:off x="728550" y="645300"/>
            <a:ext cx="7686900" cy="4033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"/>
          <p:cNvSpPr txBox="1"/>
          <p:nvPr>
            <p:ph type="ctrTitle"/>
          </p:nvPr>
        </p:nvSpPr>
        <p:spPr>
          <a:xfrm>
            <a:off x="1028350" y="846700"/>
            <a:ext cx="4987800" cy="861600"/>
          </a:xfrm>
          <a:prstGeom prst="rect">
            <a:avLst/>
          </a:prstGeom>
          <a:effectLst>
            <a:outerShdw blurRad="28575" rotWithShape="0" algn="bl" dir="2700000" dist="38100">
              <a:schemeClr val="dk1">
                <a:alpha val="91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Juneteenth</a:t>
            </a:r>
            <a:endParaRPr/>
          </a:p>
        </p:txBody>
      </p:sp>
      <p:sp>
        <p:nvSpPr>
          <p:cNvPr id="279" name="Google Shape;279;p29"/>
          <p:cNvSpPr txBox="1"/>
          <p:nvPr/>
        </p:nvSpPr>
        <p:spPr>
          <a:xfrm>
            <a:off x="1099275" y="1722625"/>
            <a:ext cx="44790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As we celebrate Juneteenth this year, let’s ground ourselves both in the history of this holiday and the journey we still have ahead of us to achieve the ideal that Juneteenth represents. </a:t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Learn more about the history of Juneteenth &amp; how it became a federal holiday: </a:t>
            </a:r>
            <a:r>
              <a:rPr lang="en" u="sng">
                <a:solidFill>
                  <a:schemeClr val="hlink"/>
                </a:solidFill>
                <a:latin typeface="Della Respira"/>
                <a:ea typeface="Della Respira"/>
                <a:cs typeface="Della Respira"/>
                <a:sym typeface="Della Respira"/>
                <a:hlinkClick r:id="rId3"/>
              </a:rPr>
              <a:t>nmaahc.si.edu/juneteenth </a:t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And play Juneteenth Jeopardy with your friends, family, and community to practice your knowledge!</a:t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pic>
        <p:nvPicPr>
          <p:cNvPr id="280" name="Google Shape;2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0750" y="1708300"/>
            <a:ext cx="2499100" cy="24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6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Who is 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State Rep. 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Albert Edwards?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6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Individual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7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This General made the announcement “all slaves are free.”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7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Individual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8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Who is 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General Gordon Granger?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8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Individual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9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The first state to recognize Juneteenth as an official paid holiday.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9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0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Texas?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60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1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This state was the last to abolish slavery in 1865.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61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2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Mississippi?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62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3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100">
                <a:latin typeface="Trebuchet MS"/>
                <a:ea typeface="Trebuchet MS"/>
                <a:cs typeface="Trebuchet MS"/>
                <a:sym typeface="Trebuchet MS"/>
              </a:rPr>
              <a:t>This State Senator Pat Spearman, introduced legislation to make Juneteenth an official holiday.</a:t>
            </a:r>
            <a:endParaRPr b="0" sz="4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512" name="Google Shape;512;p63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States ·</a:t>
            </a:r>
            <a:r>
              <a:rPr lang="en"/>
              <a:t>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4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700">
                <a:latin typeface="Trebuchet MS"/>
                <a:ea typeface="Trebuchet MS"/>
                <a:cs typeface="Trebuchet MS"/>
                <a:sym typeface="Trebuchet MS"/>
              </a:rPr>
              <a:t>What is </a:t>
            </a:r>
            <a:r>
              <a:rPr b="0" lang="en" sz="3700">
                <a:latin typeface="Trebuchet MS"/>
                <a:ea typeface="Trebuchet MS"/>
                <a:cs typeface="Trebuchet MS"/>
                <a:sym typeface="Trebuchet MS"/>
              </a:rPr>
              <a:t>Nevada</a:t>
            </a:r>
            <a:r>
              <a:rPr b="0" lang="en" sz="3700"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2900"/>
          </a:p>
        </p:txBody>
      </p:sp>
      <p:sp>
        <p:nvSpPr>
          <p:cNvPr id="518" name="Google Shape;518;p64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5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700">
                <a:latin typeface="Trebuchet MS"/>
                <a:ea typeface="Trebuchet MS"/>
                <a:cs typeface="Trebuchet MS"/>
                <a:sym typeface="Trebuchet MS"/>
              </a:rPr>
              <a:t>George Floyd was </a:t>
            </a:r>
            <a:r>
              <a:rPr b="0" lang="en" sz="3700">
                <a:latin typeface="Trebuchet MS"/>
                <a:ea typeface="Trebuchet MS"/>
                <a:cs typeface="Trebuchet MS"/>
                <a:sym typeface="Trebuchet MS"/>
              </a:rPr>
              <a:t>choked</a:t>
            </a:r>
            <a:r>
              <a:rPr b="0" lang="en" sz="3700">
                <a:latin typeface="Trebuchet MS"/>
                <a:ea typeface="Trebuchet MS"/>
                <a:cs typeface="Trebuchet MS"/>
                <a:sym typeface="Trebuchet MS"/>
              </a:rPr>
              <a:t> for over 10 minutes and </a:t>
            </a:r>
            <a:r>
              <a:rPr b="0" lang="en" sz="3700">
                <a:latin typeface="Trebuchet MS"/>
                <a:ea typeface="Trebuchet MS"/>
                <a:cs typeface="Trebuchet MS"/>
                <a:sym typeface="Trebuchet MS"/>
              </a:rPr>
              <a:t>subsequently</a:t>
            </a:r>
            <a:r>
              <a:rPr b="0" lang="en" sz="3700">
                <a:latin typeface="Trebuchet MS"/>
                <a:ea typeface="Trebuchet MS"/>
                <a:cs typeface="Trebuchet MS"/>
                <a:sym typeface="Trebuchet MS"/>
              </a:rPr>
              <a:t> murdered by a former police officer in this state.</a:t>
            </a:r>
            <a:endParaRPr b="0" sz="4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4" name="Google Shape;524;p65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States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/>
          <p:nvPr/>
        </p:nvSpPr>
        <p:spPr>
          <a:xfrm>
            <a:off x="5727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28575">
              <a:schemeClr val="dk1">
                <a:alpha val="76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Dates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191780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28575">
              <a:schemeClr val="dk1">
                <a:alpha val="76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Government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3262888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28575">
              <a:schemeClr val="dk1">
                <a:alpha val="76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individuals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460796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28575">
              <a:schemeClr val="dk1">
                <a:alpha val="76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states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595305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28575">
              <a:schemeClr val="dk1">
                <a:alpha val="76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bonus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0" name="Google Shape;290;p30">
            <a:hlinkClick action="ppaction://hlinksldjump" r:id="rId3"/>
          </p:cNvPr>
          <p:cNvSpPr txBox="1"/>
          <p:nvPr/>
        </p:nvSpPr>
        <p:spPr>
          <a:xfrm>
            <a:off x="576450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1" name="Google Shape;291;p30">
            <a:hlinkClick action="ppaction://hlinksldjump" r:id="rId4"/>
          </p:cNvPr>
          <p:cNvSpPr txBox="1"/>
          <p:nvPr/>
        </p:nvSpPr>
        <p:spPr>
          <a:xfrm>
            <a:off x="576450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2" name="Google Shape;292;p30">
            <a:hlinkClick action="ppaction://hlinksldjump" r:id="rId5"/>
          </p:cNvPr>
          <p:cNvSpPr txBox="1"/>
          <p:nvPr/>
        </p:nvSpPr>
        <p:spPr>
          <a:xfrm>
            <a:off x="576450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3" name="Google Shape;293;p30">
            <a:hlinkClick action="ppaction://hlinksldjump" r:id="rId6"/>
          </p:cNvPr>
          <p:cNvSpPr txBox="1"/>
          <p:nvPr/>
        </p:nvSpPr>
        <p:spPr>
          <a:xfrm>
            <a:off x="576450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4" name="Google Shape;294;p30">
            <a:hlinkClick action="ppaction://hlinksldjump" r:id="rId7"/>
          </p:cNvPr>
          <p:cNvSpPr txBox="1"/>
          <p:nvPr/>
        </p:nvSpPr>
        <p:spPr>
          <a:xfrm>
            <a:off x="576450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5" name="Google Shape;295;p30">
            <a:hlinkClick action="ppaction://hlinksldjump" r:id="rId8"/>
          </p:cNvPr>
          <p:cNvSpPr txBox="1"/>
          <p:nvPr/>
        </p:nvSpPr>
        <p:spPr>
          <a:xfrm>
            <a:off x="1919663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6" name="Google Shape;296;p30">
            <a:hlinkClick action="ppaction://hlinksldjump" r:id="rId9"/>
          </p:cNvPr>
          <p:cNvSpPr txBox="1"/>
          <p:nvPr/>
        </p:nvSpPr>
        <p:spPr>
          <a:xfrm>
            <a:off x="1919663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7" name="Google Shape;297;p30">
            <a:hlinkClick action="ppaction://hlinksldjump" r:id="rId10"/>
          </p:cNvPr>
          <p:cNvSpPr txBox="1"/>
          <p:nvPr/>
        </p:nvSpPr>
        <p:spPr>
          <a:xfrm>
            <a:off x="1919663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8" name="Google Shape;298;p30">
            <a:hlinkClick action="ppaction://hlinksldjump" r:id="rId11"/>
          </p:cNvPr>
          <p:cNvSpPr txBox="1"/>
          <p:nvPr/>
        </p:nvSpPr>
        <p:spPr>
          <a:xfrm>
            <a:off x="1919663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9" name="Google Shape;299;p30">
            <a:hlinkClick action="ppaction://hlinksldjump" r:id="rId12"/>
          </p:cNvPr>
          <p:cNvSpPr txBox="1"/>
          <p:nvPr/>
        </p:nvSpPr>
        <p:spPr>
          <a:xfrm>
            <a:off x="1919663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0" name="Google Shape;300;p30">
            <a:hlinkClick action="ppaction://hlinksldjump" r:id="rId13"/>
          </p:cNvPr>
          <p:cNvSpPr txBox="1"/>
          <p:nvPr/>
        </p:nvSpPr>
        <p:spPr>
          <a:xfrm>
            <a:off x="3262881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1" name="Google Shape;301;p30">
            <a:hlinkClick action="ppaction://hlinksldjump" r:id="rId14"/>
          </p:cNvPr>
          <p:cNvSpPr txBox="1"/>
          <p:nvPr/>
        </p:nvSpPr>
        <p:spPr>
          <a:xfrm>
            <a:off x="3263831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2" name="Google Shape;302;p30">
            <a:hlinkClick action="ppaction://hlinksldjump" r:id="rId15"/>
          </p:cNvPr>
          <p:cNvSpPr txBox="1"/>
          <p:nvPr/>
        </p:nvSpPr>
        <p:spPr>
          <a:xfrm>
            <a:off x="3262881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3" name="Google Shape;303;p30">
            <a:hlinkClick action="ppaction://hlinksldjump" r:id="rId16"/>
          </p:cNvPr>
          <p:cNvSpPr txBox="1"/>
          <p:nvPr/>
        </p:nvSpPr>
        <p:spPr>
          <a:xfrm>
            <a:off x="3262881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4" name="Google Shape;304;p30">
            <a:hlinkClick action="ppaction://hlinksldjump" r:id="rId17"/>
          </p:cNvPr>
          <p:cNvSpPr txBox="1"/>
          <p:nvPr/>
        </p:nvSpPr>
        <p:spPr>
          <a:xfrm>
            <a:off x="3262881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5" name="Google Shape;305;p30">
            <a:hlinkClick action="ppaction://hlinksldjump" r:id="rId18"/>
          </p:cNvPr>
          <p:cNvSpPr txBox="1"/>
          <p:nvPr/>
        </p:nvSpPr>
        <p:spPr>
          <a:xfrm>
            <a:off x="4607975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6" name="Google Shape;306;p30">
            <a:hlinkClick action="ppaction://hlinksldjump" r:id="rId19"/>
          </p:cNvPr>
          <p:cNvSpPr txBox="1"/>
          <p:nvPr/>
        </p:nvSpPr>
        <p:spPr>
          <a:xfrm>
            <a:off x="4607975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7" name="Google Shape;307;p30">
            <a:hlinkClick action="ppaction://hlinksldjump" r:id="rId20"/>
          </p:cNvPr>
          <p:cNvSpPr txBox="1"/>
          <p:nvPr/>
        </p:nvSpPr>
        <p:spPr>
          <a:xfrm>
            <a:off x="4607975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8" name="Google Shape;308;p30">
            <a:hlinkClick action="ppaction://hlinksldjump" r:id="rId21"/>
          </p:cNvPr>
          <p:cNvSpPr txBox="1"/>
          <p:nvPr/>
        </p:nvSpPr>
        <p:spPr>
          <a:xfrm>
            <a:off x="4607975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9" name="Google Shape;309;p30">
            <a:hlinkClick action="ppaction://hlinksldjump" r:id="rId22"/>
          </p:cNvPr>
          <p:cNvSpPr txBox="1"/>
          <p:nvPr/>
        </p:nvSpPr>
        <p:spPr>
          <a:xfrm>
            <a:off x="4607975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0" name="Google Shape;310;p30">
            <a:hlinkClick action="ppaction://hlinksldjump" r:id="rId23"/>
          </p:cNvPr>
          <p:cNvSpPr txBox="1"/>
          <p:nvPr/>
        </p:nvSpPr>
        <p:spPr>
          <a:xfrm>
            <a:off x="5949425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1" name="Google Shape;311;p30">
            <a:hlinkClick action="ppaction://hlinksldjump" r:id="rId24"/>
          </p:cNvPr>
          <p:cNvSpPr txBox="1"/>
          <p:nvPr/>
        </p:nvSpPr>
        <p:spPr>
          <a:xfrm>
            <a:off x="5949425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2" name="Google Shape;312;p30">
            <a:hlinkClick action="ppaction://hlinksldjump" r:id="rId25"/>
          </p:cNvPr>
          <p:cNvSpPr txBox="1"/>
          <p:nvPr/>
        </p:nvSpPr>
        <p:spPr>
          <a:xfrm>
            <a:off x="5949425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3" name="Google Shape;313;p30">
            <a:hlinkClick action="ppaction://hlinksldjump" r:id="rId26"/>
          </p:cNvPr>
          <p:cNvSpPr txBox="1"/>
          <p:nvPr/>
        </p:nvSpPr>
        <p:spPr>
          <a:xfrm>
            <a:off x="5949425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4" name="Google Shape;314;p30">
            <a:hlinkClick action="ppaction://hlinksldjump" r:id="rId27"/>
          </p:cNvPr>
          <p:cNvSpPr txBox="1"/>
          <p:nvPr/>
        </p:nvSpPr>
        <p:spPr>
          <a:xfrm>
            <a:off x="5949425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rotWithShape="0" algn="bl" dir="2700000" dist="38100">
              <a:schemeClr val="dk1">
                <a:alpha val="9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6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Minnesota?</a:t>
            </a:r>
            <a:endParaRPr/>
          </a:p>
        </p:txBody>
      </p:sp>
      <p:sp>
        <p:nvSpPr>
          <p:cNvPr id="530" name="Google Shape;530;p66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States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7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700">
                <a:latin typeface="Trebuchet MS"/>
                <a:ea typeface="Trebuchet MS"/>
                <a:cs typeface="Trebuchet MS"/>
                <a:sym typeface="Trebuchet MS"/>
              </a:rPr>
              <a:t>Breonna Taylor was murdered in this state when officers were serving a no-knock warrant at her home.</a:t>
            </a:r>
            <a:endParaRPr sz="2800"/>
          </a:p>
        </p:txBody>
      </p:sp>
      <p:sp>
        <p:nvSpPr>
          <p:cNvPr id="536" name="Google Shape;536;p67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States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8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Kentucky?</a:t>
            </a:r>
            <a:endParaRPr/>
          </a:p>
        </p:txBody>
      </p:sp>
      <p:sp>
        <p:nvSpPr>
          <p:cNvPr id="542" name="Google Shape;542;p68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9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600">
                <a:latin typeface="Trebuchet MS"/>
                <a:ea typeface="Trebuchet MS"/>
                <a:cs typeface="Trebuchet MS"/>
                <a:sym typeface="Trebuchet MS"/>
              </a:rPr>
              <a:t>This flag was created in 1920 after Activist Marcus Garvey called for a Black Liberation </a:t>
            </a:r>
            <a:endParaRPr b="0" sz="4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548" name="Google Shape;548;p69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Bonus trivia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0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the Black Pan-African Flag?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70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Bonus trivia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1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300">
                <a:latin typeface="Trebuchet MS"/>
                <a:ea typeface="Trebuchet MS"/>
                <a:cs typeface="Trebuchet MS"/>
                <a:sym typeface="Trebuchet MS"/>
              </a:rPr>
              <a:t>He worked for the NAACP and became the first field secretary in Jackson, MS. He was murdered in June 1963.</a:t>
            </a:r>
            <a:endParaRPr b="0" sz="4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560" name="Google Shape;560;p71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Bonus trivia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2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Who is Medgar Evers?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72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Bonus trivia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3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000">
                <a:latin typeface="Trebuchet MS"/>
                <a:ea typeface="Trebuchet MS"/>
                <a:cs typeface="Trebuchet MS"/>
                <a:sym typeface="Trebuchet MS"/>
              </a:rPr>
              <a:t>These facilities were essential to keeping inner-city children busy while their parents worked for white families.</a:t>
            </a:r>
            <a:endParaRPr b="0" sz="4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572" name="Google Shape;572;p73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Bonus trivia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4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are community centers?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74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Bonus trivia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5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9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900">
                <a:latin typeface="Trebuchet MS"/>
                <a:ea typeface="Trebuchet MS"/>
                <a:cs typeface="Trebuchet MS"/>
                <a:sym typeface="Trebuchet MS"/>
              </a:rPr>
              <a:t>In 1963, in Birmingham, Alabama, a dynamite bomb exploded in the back stairwells of this church, killing 4 Black girls.</a:t>
            </a:r>
            <a:endParaRPr b="0" sz="39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584" name="Google Shape;584;p75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Bonus trivia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First Night Watch service took place this date.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1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Dates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6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Sixteenth Street 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Baptist Church?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76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Bonus trivia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7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100">
                <a:latin typeface="Trebuchet MS"/>
                <a:ea typeface="Trebuchet MS"/>
                <a:cs typeface="Trebuchet MS"/>
                <a:sym typeface="Trebuchet MS"/>
              </a:rPr>
              <a:t>He was accused of whistling at a white woman at a convenience store and was kidnapped, beaten and murdered. </a:t>
            </a:r>
            <a:endParaRPr b="0" sz="4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1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6" name="Google Shape;596;p77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Bonus trivia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8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Who is Emmett Till?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2" name="Google Shape;602;p78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Bonus trivia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$2000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9"/>
          <p:cNvSpPr/>
          <p:nvPr/>
        </p:nvSpPr>
        <p:spPr>
          <a:xfrm>
            <a:off x="2428664" y="2024965"/>
            <a:ext cx="4286664" cy="12434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Winner!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January 1, 1863?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J</a:t>
            </a: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uneteenth recognized as Federal Holiday.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3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Dates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What is June 17, 2021?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4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/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Trebuchet MS"/>
                <a:ea typeface="Trebuchet MS"/>
                <a:cs typeface="Trebuchet MS"/>
                <a:sym typeface="Trebuchet MS"/>
              </a:rPr>
              <a:t>The first Juneteenth celebration was held on this date.</a:t>
            </a:r>
            <a:endParaRPr b="0"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5"/>
          <p:cNvSpPr txBox="1"/>
          <p:nvPr>
            <p:ph idx="1" type="subTitle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Dates</a:t>
            </a:r>
            <a:r>
              <a:rPr lang="en"/>
              <a:t>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